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96" r:id="rId14"/>
    <p:sldId id="881" r:id="rId15"/>
    <p:sldId id="861" r:id="rId16"/>
    <p:sldId id="882" r:id="rId17"/>
    <p:sldId id="873" r:id="rId18"/>
    <p:sldId id="885" r:id="rId19"/>
    <p:sldId id="886" r:id="rId20"/>
    <p:sldId id="887" r:id="rId21"/>
    <p:sldId id="889" r:id="rId22"/>
    <p:sldId id="891" r:id="rId23"/>
    <p:sldId id="888" r:id="rId24"/>
    <p:sldId id="893" r:id="rId25"/>
    <p:sldId id="894" r:id="rId26"/>
    <p:sldId id="875" r:id="rId27"/>
    <p:sldId id="864" r:id="rId28"/>
    <p:sldId id="844" r:id="rId29"/>
    <p:sldId id="850" r:id="rId30"/>
    <p:sldId id="851" r:id="rId31"/>
    <p:sldId id="855" r:id="rId32"/>
    <p:sldId id="852" r:id="rId33"/>
    <p:sldId id="854" r:id="rId34"/>
    <p:sldId id="856" r:id="rId35"/>
    <p:sldId id="858" r:id="rId36"/>
    <p:sldId id="859" r:id="rId37"/>
    <p:sldId id="865" r:id="rId38"/>
    <p:sldId id="869" r:id="rId39"/>
    <p:sldId id="867" r:id="rId40"/>
    <p:sldId id="868" r:id="rId41"/>
    <p:sldId id="866" r:id="rId42"/>
    <p:sldId id="874" r:id="rId43"/>
    <p:sldId id="877" r:id="rId44"/>
    <p:sldId id="88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5" autoAdjust="0"/>
    <p:restoredTop sz="96400" autoAdjust="0"/>
  </p:normalViewPr>
  <p:slideViewPr>
    <p:cSldViewPr snapToGrid="0">
      <p:cViewPr varScale="1">
        <p:scale>
          <a:sx n="85" d="100"/>
          <a:sy n="85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41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3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94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7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23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8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69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62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328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tutorial/stdlib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hyperlink" Target="https://www.python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95654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20144773)</a:t>
                      </a:r>
                      <a:endParaRPr lang="en-US" altLang="ko-KR" sz="14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2019.05.30.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진행 시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40" y="2290879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</p:cNvCxnSpPr>
          <p:nvPr/>
        </p:nvCxnSpPr>
        <p:spPr>
          <a:xfrm>
            <a:off x="2644083" y="2556409"/>
            <a:ext cx="3370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751570" y="2673496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819294" y="2029504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068" y="4007692"/>
            <a:ext cx="4111772" cy="270368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607883" y="3605141"/>
            <a:ext cx="0" cy="326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278227" y="2556409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948968" y="5244702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349623" y="1424713"/>
            <a:ext cx="37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r>
              <a:rPr lang="en-US" altLang="ko-KR" sz="2400" b="1" dirty="0"/>
              <a:t>-1</a:t>
            </a:r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847590"/>
            <a:ext cx="1730189" cy="20051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131028" y="3555403"/>
            <a:ext cx="663652" cy="15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217" y="2847590"/>
            <a:ext cx="4308020" cy="200285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333264" y="3849016"/>
            <a:ext cx="41556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6770605" y="2950413"/>
            <a:ext cx="332667" cy="223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8326AE-FD97-479F-9379-052ED9ED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91" y="2847590"/>
            <a:ext cx="3895680" cy="2009239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151716-C989-465F-9403-7ECE2ACB0E71}"/>
              </a:ext>
            </a:extLst>
          </p:cNvPr>
          <p:cNvCxnSpPr>
            <a:cxnSpLocks/>
          </p:cNvCxnSpPr>
          <p:nvPr/>
        </p:nvCxnSpPr>
        <p:spPr>
          <a:xfrm>
            <a:off x="7295675" y="3849015"/>
            <a:ext cx="41556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349623" y="1432384"/>
            <a:ext cx="37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r>
              <a:rPr lang="en-US" altLang="ko-KR" sz="2400" b="1" dirty="0"/>
              <a:t>-2</a:t>
            </a:r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5149994" y="2332630"/>
            <a:ext cx="6919485" cy="1096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Standard</a:t>
            </a:r>
            <a:r>
              <a:rPr lang="ko-KR" altLang="en-US" sz="1600" b="1" dirty="0"/>
              <a:t> 와 </a:t>
            </a:r>
            <a:r>
              <a:rPr lang="en-US" altLang="ko-KR" sz="1600" b="1" dirty="0"/>
              <a:t>Premium</a:t>
            </a:r>
            <a:r>
              <a:rPr lang="ko-KR" altLang="en-US" sz="1600" b="1" dirty="0"/>
              <a:t>의 차이점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64" y="5254598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4327455" y="5608053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7048351" y="5626478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2199121" y="4750030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3692817" y="6236832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C56FCD-1449-4773-BF3B-B02786778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03957"/>
              </p:ext>
            </p:extLst>
          </p:nvPr>
        </p:nvGraphicFramePr>
        <p:xfrm>
          <a:off x="475129" y="2332630"/>
          <a:ext cx="458639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86397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47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Standard(</a:t>
                      </a:r>
                      <a:r>
                        <a:rPr lang="ko-KR" altLang="en-US" sz="1600" b="1" dirty="0"/>
                        <a:t>기본</a:t>
                      </a:r>
                      <a:r>
                        <a:rPr lang="en-US" altLang="ko-KR" sz="1600" b="1" dirty="0"/>
                        <a:t>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671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Premium(50$</a:t>
                      </a:r>
                      <a:r>
                        <a:rPr lang="en-US" altLang="ko-KR" sz="1600" b="1" baseline="0" dirty="0"/>
                        <a:t>, </a:t>
                      </a:r>
                      <a:r>
                        <a:rPr lang="en-US" altLang="ko-KR" sz="1600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472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66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</p:cNvCxnSpPr>
          <p:nvPr/>
        </p:nvCxnSpPr>
        <p:spPr>
          <a:xfrm flipH="1">
            <a:off x="2411311" y="3472726"/>
            <a:ext cx="1365591" cy="664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0731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564568" y="1980610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" y="4210340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247" y="4135425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93357" y="2921972"/>
            <a:ext cx="12692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2184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</p:cNvCxnSpPr>
          <p:nvPr/>
        </p:nvCxnSpPr>
        <p:spPr>
          <a:xfrm flipV="1">
            <a:off x="4009614" y="4515831"/>
            <a:ext cx="397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458986" y="3476998"/>
            <a:ext cx="3696050" cy="516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/>
              <a:t>개발 환경의 이름 </a:t>
            </a:r>
            <a:r>
              <a:rPr lang="en-US" altLang="ko-KR" sz="1600" b="1" dirty="0"/>
              <a:t>: TSA</a:t>
            </a:r>
          </a:p>
          <a:p>
            <a:r>
              <a:rPr lang="ko-KR" altLang="en-US" sz="1600" b="1" dirty="0"/>
              <a:t>발급 받은 키의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테스트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발급</a:t>
            </a:r>
            <a:endParaRPr lang="en-US" altLang="ko-KR" sz="16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247" y="5406038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8262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95693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854854" y="6193630"/>
            <a:ext cx="381515" cy="330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12376" y="1710251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12376" y="2128972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469317" y="3398282"/>
            <a:ext cx="11144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curl --request POST </a:t>
            </a:r>
          </a:p>
          <a:p>
            <a:r>
              <a:rPr lang="en-US" altLang="ko-KR" sz="1700" b="1" dirty="0"/>
              <a:t> --</a:t>
            </a:r>
            <a:r>
              <a:rPr lang="en-US" altLang="ko-KR" sz="1700" b="1" dirty="0" err="1"/>
              <a:t>url</a:t>
            </a:r>
            <a:r>
              <a:rPr lang="en-US" altLang="ko-KR" sz="1700" b="1" dirty="0"/>
              <a:t> https://api.twitter.com/1.1/tweets/search/</a:t>
            </a:r>
            <a:r>
              <a:rPr lang="en-US" altLang="ko-KR" sz="1700" b="1" dirty="0">
                <a:solidFill>
                  <a:srgbClr val="FF0000"/>
                </a:solidFill>
              </a:rPr>
              <a:t>fullarchive</a:t>
            </a:r>
            <a:r>
              <a:rPr lang="en-US" altLang="ko-KR" sz="1700" b="1" dirty="0"/>
              <a:t>/</a:t>
            </a:r>
            <a:r>
              <a:rPr lang="en-US" altLang="ko-KR" sz="1700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sz="1700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sz="1700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sz="1700" b="1" dirty="0"/>
              <a:t> --data '{ "query":"</a:t>
            </a:r>
            <a:r>
              <a:rPr lang="en-US" altLang="ko-KR" sz="1700" b="1" dirty="0" err="1"/>
              <a:t>from:TwitterDev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lang:en</a:t>
            </a:r>
            <a:r>
              <a:rPr lang="en-US" altLang="ko-KR" sz="1700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700" b="1" dirty="0"/>
              <a:t>            </a:t>
            </a:r>
            <a:r>
              <a:rPr lang="ko-KR" altLang="en-US" sz="1700" b="1" dirty="0"/>
              <a:t>＂</a:t>
            </a:r>
            <a:r>
              <a:rPr lang="en-US" altLang="ko-KR" sz="1700" b="1" dirty="0" err="1"/>
              <a:t>maxResults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: 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100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700" b="1" dirty="0"/>
              <a:t>            </a:t>
            </a:r>
            <a:r>
              <a:rPr lang="ko-KR" altLang="en-US" sz="1700" b="1" dirty="0"/>
              <a:t>＂</a:t>
            </a:r>
            <a:r>
              <a:rPr lang="en-US" altLang="ko-KR" sz="1700" b="1" dirty="0" err="1"/>
              <a:t>fromDate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&lt;</a:t>
            </a:r>
            <a:r>
              <a:rPr lang="en-US" altLang="ko-KR" sz="1700" b="1" dirty="0" err="1"/>
              <a:t>YYYYMMDDHHmm</a:t>
            </a:r>
            <a:r>
              <a:rPr lang="en-US" altLang="ko-KR" sz="1700" b="1" dirty="0"/>
              <a:t>&gt;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sz="1700" b="1" dirty="0"/>
              <a:t>            </a:t>
            </a:r>
            <a:r>
              <a:rPr lang="ko-KR" altLang="en-US" sz="1700" b="1" dirty="0"/>
              <a:t>＂</a:t>
            </a:r>
            <a:r>
              <a:rPr lang="en-US" altLang="ko-KR" sz="1700" b="1" dirty="0" err="1"/>
              <a:t>toDate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: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&lt;</a:t>
            </a:r>
            <a:r>
              <a:rPr lang="en-US" altLang="ko-KR" sz="1700" b="1" dirty="0" err="1"/>
              <a:t>YYYYMMDDHHmm</a:t>
            </a:r>
            <a:r>
              <a:rPr lang="en-US" altLang="ko-KR" sz="1700" b="1" dirty="0"/>
              <a:t>&gt;</a:t>
            </a:r>
            <a:r>
              <a:rPr lang="ko-KR" altLang="en-US" sz="1700" b="1" dirty="0"/>
              <a:t>＂</a:t>
            </a:r>
            <a:r>
              <a:rPr lang="en-US" altLang="ko-KR" sz="1700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469317" y="2962612"/>
            <a:ext cx="681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기본적인 트윗의 정보를 </a:t>
            </a:r>
            <a:r>
              <a:rPr lang="en-US" altLang="ko-KR" sz="2000" b="1" dirty="0"/>
              <a:t>JSON</a:t>
            </a:r>
            <a:r>
              <a:rPr lang="ko-KR" altLang="en-US" sz="2000" b="1" dirty="0"/>
              <a:t>으로 가져오기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7443009" cy="4242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60899" y="260762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7464160" y="3214964"/>
            <a:ext cx="3114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가짜뉴스</a:t>
            </a:r>
            <a:r>
              <a:rPr lang="en-US" altLang="ko-KR" sz="1600" dirty="0"/>
              <a:t>, </a:t>
            </a:r>
            <a:r>
              <a:rPr lang="ko-KR" altLang="en-US" sz="1600" dirty="0"/>
              <a:t>강조</a:t>
            </a:r>
            <a:r>
              <a:rPr lang="en-US" altLang="ko-KR" sz="1600" dirty="0"/>
              <a:t>, </a:t>
            </a:r>
            <a:r>
              <a:rPr lang="ko-KR" altLang="en-US" sz="1600" dirty="0"/>
              <a:t>고발</a:t>
            </a:r>
            <a:r>
              <a:rPr lang="en-US" altLang="ko-KR" sz="1600" dirty="0"/>
              <a:t>, </a:t>
            </a:r>
            <a:r>
              <a:rPr lang="ko-KR" altLang="en-US" sz="1600" dirty="0"/>
              <a:t>공정</a:t>
            </a:r>
            <a:r>
              <a:rPr lang="en-US" altLang="ko-KR" sz="1600" dirty="0"/>
              <a:t>, </a:t>
            </a:r>
            <a:r>
              <a:rPr lang="ko-KR" altLang="en-US" sz="1600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3818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가짜뉴스</a:t>
            </a:r>
            <a:r>
              <a:rPr lang="ko-KR" altLang="en-US" sz="1600" dirty="0">
                <a:solidFill>
                  <a:srgbClr val="FF0000"/>
                </a:solidFill>
              </a:rPr>
              <a:t>에</a:t>
            </a:r>
            <a:r>
              <a:rPr lang="en-US" altLang="ko-KR" sz="1600" dirty="0"/>
              <a:t>, </a:t>
            </a:r>
            <a:r>
              <a:rPr lang="ko-KR" altLang="en-US" sz="1600" dirty="0"/>
              <a:t>강조</a:t>
            </a:r>
            <a:r>
              <a:rPr lang="ko-KR" altLang="en-US" sz="1600" dirty="0">
                <a:solidFill>
                  <a:srgbClr val="FF0000"/>
                </a:solidFill>
              </a:rPr>
              <a:t>하는</a:t>
            </a:r>
            <a:r>
              <a:rPr lang="en-US" altLang="ko-KR" sz="1600" dirty="0"/>
              <a:t>, </a:t>
            </a:r>
            <a:r>
              <a:rPr lang="ko-KR" altLang="en-US" sz="1600" dirty="0"/>
              <a:t>고발</a:t>
            </a:r>
            <a:r>
              <a:rPr lang="ko-KR" altLang="en-US" sz="1600" dirty="0">
                <a:solidFill>
                  <a:srgbClr val="FF0000"/>
                </a:solidFill>
              </a:rPr>
              <a:t>을</a:t>
            </a:r>
            <a:r>
              <a:rPr lang="en-US" altLang="ko-KR" sz="1600" dirty="0"/>
              <a:t>, </a:t>
            </a:r>
            <a:r>
              <a:rPr lang="ko-KR" altLang="en-US" sz="1600" dirty="0"/>
              <a:t>공정</a:t>
            </a:r>
            <a:r>
              <a:rPr lang="ko-KR" altLang="en-US" sz="1600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56546" y="3847234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>
            <a:cxnSpLocks/>
          </p:cNvCxnSpPr>
          <p:nvPr/>
        </p:nvCxnSpPr>
        <p:spPr>
          <a:xfrm>
            <a:off x="6904025" y="3371879"/>
            <a:ext cx="5650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85351" y="4472655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32053" y="5078766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910692" y="5213446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938504" y="5614884"/>
            <a:ext cx="60965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원하는 단어를 명사로 추가 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아이언맨 </a:t>
            </a:r>
            <a:r>
              <a:rPr lang="en-US" altLang="ko-KR" sz="1400" dirty="0"/>
              <a:t>, </a:t>
            </a:r>
            <a:r>
              <a:rPr lang="ko-KR" altLang="en-US" sz="1400" dirty="0"/>
              <a:t>슈퍼맨 등</a:t>
            </a:r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8919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Sqoop, Map/Reduce : </a:t>
            </a:r>
            <a:r>
              <a:rPr lang="ko-KR" altLang="en-US" sz="2400" b="1" dirty="0"/>
              <a:t>순차적 명령 실행</a:t>
            </a:r>
            <a:r>
              <a:rPr lang="en-US" altLang="ko-KR" sz="1100" dirty="0">
                <a:hlinkClick r:id="rId3"/>
              </a:rPr>
              <a:t>https://docs.python.org/ko/3/tutorial/stdlib.html</a:t>
            </a:r>
            <a:endParaRPr lang="en-US" altLang="ko-KR" sz="1100" b="1" dirty="0"/>
          </a:p>
          <a:p>
            <a:r>
              <a:rPr lang="ko-KR" altLang="en-US" sz="1400" dirty="0"/>
              <a:t>순서대로 명령어를 실행 시켜 주기위한 작업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08D25F-87D9-4C71-9972-07142C7C3747}"/>
              </a:ext>
            </a:extLst>
          </p:cNvPr>
          <p:cNvSpPr/>
          <p:nvPr/>
        </p:nvSpPr>
        <p:spPr>
          <a:xfrm>
            <a:off x="256768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import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0ACC1-0C6A-40FE-B112-6B6358FFBD6C}"/>
              </a:ext>
            </a:extLst>
          </p:cNvPr>
          <p:cNvSpPr/>
          <p:nvPr/>
        </p:nvSpPr>
        <p:spPr>
          <a:xfrm>
            <a:off x="5196587" y="2496737"/>
            <a:ext cx="1562661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Map/Reduce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845AF-A124-4985-A464-CE20ABC25638}"/>
              </a:ext>
            </a:extLst>
          </p:cNvPr>
          <p:cNvSpPr/>
          <p:nvPr/>
        </p:nvSpPr>
        <p:spPr>
          <a:xfrm>
            <a:off x="769507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export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367D-38B5-44A7-B6BB-50CA12E92D20}"/>
              </a:ext>
            </a:extLst>
          </p:cNvPr>
          <p:cNvCxnSpPr>
            <a:stCxn id="2" idx="3"/>
            <a:endCxn id="25" idx="1"/>
          </p:cNvCxnSpPr>
          <p:nvPr/>
        </p:nvCxnSpPr>
        <p:spPr>
          <a:xfrm>
            <a:off x="4260757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FE956-5443-4C48-A2C9-3EE17CC9B587}"/>
              </a:ext>
            </a:extLst>
          </p:cNvPr>
          <p:cNvCxnSpPr/>
          <p:nvPr/>
        </p:nvCxnSpPr>
        <p:spPr>
          <a:xfrm>
            <a:off x="6759248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2B66E-C305-4EA8-AE4F-6528958232F1}"/>
              </a:ext>
            </a:extLst>
          </p:cNvPr>
          <p:cNvSpPr/>
          <p:nvPr/>
        </p:nvSpPr>
        <p:spPr>
          <a:xfrm>
            <a:off x="2442333" y="33903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기능에 맞는 명령어를 터미널에 직접 입력해야</a:t>
            </a:r>
            <a:r>
              <a:rPr lang="en-US" altLang="ko-KR" b="1" dirty="0"/>
              <a:t> </a:t>
            </a:r>
            <a:r>
              <a:rPr lang="ko-KR" altLang="en-US" b="1" dirty="0"/>
              <a:t>하는 </a:t>
            </a:r>
            <a:r>
              <a:rPr lang="ko-KR" altLang="en-US" b="1" dirty="0">
                <a:solidFill>
                  <a:srgbClr val="FF0000"/>
                </a:solidFill>
              </a:rPr>
              <a:t>사용의 불편함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BE5807-0A74-49E4-BBFA-701E671E4770}"/>
              </a:ext>
            </a:extLst>
          </p:cNvPr>
          <p:cNvSpPr txBox="1"/>
          <p:nvPr/>
        </p:nvSpPr>
        <p:spPr>
          <a:xfrm>
            <a:off x="3989294" y="4202442"/>
            <a:ext cx="390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의 표준 라이브러리 </a:t>
            </a:r>
            <a:r>
              <a:rPr lang="en-US" altLang="ko-KR" b="1" dirty="0">
                <a:highlight>
                  <a:srgbClr val="FFFF00"/>
                </a:highlight>
              </a:rPr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2548-C0D9-42D8-862C-7E539079F52C}"/>
              </a:ext>
            </a:extLst>
          </p:cNvPr>
          <p:cNvSpPr txBox="1"/>
          <p:nvPr/>
        </p:nvSpPr>
        <p:spPr>
          <a:xfrm>
            <a:off x="135731" y="6425889"/>
            <a:ext cx="6284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</a:t>
            </a:r>
            <a:r>
              <a:rPr lang="en-US" altLang="ko-KR" sz="1200" b="1" dirty="0" err="1"/>
              <a:t>os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모듈이란</a:t>
            </a:r>
            <a:r>
              <a:rPr lang="en-US" altLang="ko-KR" sz="1200" b="1" dirty="0"/>
              <a:t>? </a:t>
            </a:r>
            <a:r>
              <a:rPr lang="ko-KR" altLang="en-US" sz="1200" dirty="0"/>
              <a:t>운영 체제와 상호 작용하기 위한 함수를 제공하는 라이브러리이다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C1CBAE-1CA3-49F7-89A6-BA5FAFEC7DA4}"/>
              </a:ext>
            </a:extLst>
          </p:cNvPr>
          <p:cNvSpPr/>
          <p:nvPr/>
        </p:nvSpPr>
        <p:spPr>
          <a:xfrm>
            <a:off x="2076829" y="5122142"/>
            <a:ext cx="3648076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&gt;&gt;&gt; import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os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>
                <a:highlight>
                  <a:srgbClr val="FFFF00"/>
                </a:highlight>
              </a:rPr>
              <a:t>start-all.sh</a:t>
            </a:r>
            <a:r>
              <a:rPr lang="en-US" altLang="ko-KR" sz="1200" dirty="0"/>
              <a:t>’)  # </a:t>
            </a:r>
            <a:r>
              <a:rPr lang="ko-KR" altLang="en-US" sz="1200" dirty="0" err="1"/>
              <a:t>하둡실행</a:t>
            </a:r>
            <a:r>
              <a:rPr lang="ko-KR" altLang="en-US" sz="1200" dirty="0"/>
              <a:t> 명령어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 err="1">
                <a:highlight>
                  <a:srgbClr val="FFFF00"/>
                </a:highlight>
              </a:rPr>
              <a:t>jps</a:t>
            </a:r>
            <a:r>
              <a:rPr lang="en-US" altLang="ko-KR" sz="1200" dirty="0"/>
              <a:t>’) # </a:t>
            </a:r>
            <a:r>
              <a:rPr lang="ko-KR" altLang="en-US" sz="1200" dirty="0"/>
              <a:t>프로세스 상태 확인 명령어</a:t>
            </a:r>
            <a:endParaRPr lang="en-US" altLang="ko-KR" sz="1200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671D9-8AC5-4301-A306-01FC1B9E0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4" r="55326"/>
          <a:stretch/>
        </p:blipFill>
        <p:spPr>
          <a:xfrm>
            <a:off x="6690130" y="4536981"/>
            <a:ext cx="3063740" cy="203027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7B77FB-E380-404E-A090-60C9269C9207}"/>
              </a:ext>
            </a:extLst>
          </p:cNvPr>
          <p:cNvCxnSpPr>
            <a:cxnSpLocks/>
          </p:cNvCxnSpPr>
          <p:nvPr/>
        </p:nvCxnSpPr>
        <p:spPr>
          <a:xfrm flipV="1">
            <a:off x="5443538" y="5011691"/>
            <a:ext cx="1260372" cy="424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765190-B224-419E-A6CB-BD64C2047155}"/>
              </a:ext>
            </a:extLst>
          </p:cNvPr>
          <p:cNvCxnSpPr>
            <a:cxnSpLocks/>
          </p:cNvCxnSpPr>
          <p:nvPr/>
        </p:nvCxnSpPr>
        <p:spPr>
          <a:xfrm>
            <a:off x="5600700" y="5613989"/>
            <a:ext cx="1089430" cy="412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538E3-DB66-475A-B60C-E3546B2F87C9}"/>
              </a:ext>
            </a:extLst>
          </p:cNvPr>
          <p:cNvCxnSpPr/>
          <p:nvPr/>
        </p:nvCxnSpPr>
        <p:spPr>
          <a:xfrm>
            <a:off x="6816400" y="5482128"/>
            <a:ext cx="2691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2953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1086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81937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651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C33672-71BA-43C2-A7DF-D991A96634B6}"/>
              </a:ext>
            </a:extLst>
          </p:cNvPr>
          <p:cNvSpPr/>
          <p:nvPr/>
        </p:nvSpPr>
        <p:spPr>
          <a:xfrm>
            <a:off x="4072078" y="2515965"/>
            <a:ext cx="34313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222"/>
                </a:solidFill>
                <a:latin typeface="Helvetica" panose="020B0604020202020204" pitchFamily="34" charset="0"/>
              </a:rPr>
              <a:t>Map/Reduce</a:t>
            </a:r>
            <a:r>
              <a:rPr lang="ko-KR" altLang="en-US" sz="2400" b="1" dirty="0">
                <a:solidFill>
                  <a:srgbClr val="222222"/>
                </a:solidFill>
                <a:latin typeface="Helvetica" panose="020B0604020202020204" pitchFamily="34" charset="0"/>
              </a:rPr>
              <a:t> 처리 결과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Map input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68408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Map output records=317389</a:t>
            </a:r>
          </a:p>
          <a:p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Reduce input records=10924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Reduce output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10924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EFE3DC-34CE-4BA3-A22E-E3F76AD9DC39}"/>
              </a:ext>
            </a:extLst>
          </p:cNvPr>
          <p:cNvSpPr/>
          <p:nvPr/>
        </p:nvSpPr>
        <p:spPr>
          <a:xfrm>
            <a:off x="7899307" y="2515965"/>
            <a:ext cx="3594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400" b="1" kern="150" dirty="0">
                <a:latin typeface="Noto Sans CJK JP Regular"/>
                <a:cs typeface="Lohit Devanagari"/>
              </a:rPr>
              <a:t>Sqoop(Export) </a:t>
            </a:r>
            <a:r>
              <a:rPr lang="ko-KR" altLang="en-US" sz="2400" b="1" kern="150" dirty="0">
                <a:latin typeface="Noto Sans CJK JP Regular"/>
                <a:cs typeface="Lohit Devanagari"/>
              </a:rPr>
              <a:t>처리 결과</a:t>
            </a:r>
            <a:endParaRPr lang="en-US" altLang="ko-KR" sz="2400" b="1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input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10924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output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10924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60EF7A-D5DA-4134-A262-9D558E29E198}"/>
              </a:ext>
            </a:extLst>
          </p:cNvPr>
          <p:cNvSpPr/>
          <p:nvPr/>
        </p:nvSpPr>
        <p:spPr>
          <a:xfrm>
            <a:off x="394306" y="2562131"/>
            <a:ext cx="3594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400" b="1" kern="150" dirty="0">
                <a:latin typeface="Noto Sans CJK JP Regular"/>
                <a:cs typeface="Lohit Devanagari"/>
              </a:rPr>
              <a:t>Sqoop(Import) </a:t>
            </a:r>
            <a:r>
              <a:rPr lang="ko-KR" altLang="en-US" sz="2400" b="1" kern="150" dirty="0">
                <a:latin typeface="Noto Sans CJK JP Regular"/>
                <a:cs typeface="Lohit Devanagari"/>
              </a:rPr>
              <a:t>처리 결과</a:t>
            </a:r>
            <a:endParaRPr lang="en-US" altLang="ko-KR" sz="2400" b="1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input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 68408</a:t>
            </a:r>
            <a:endParaRPr lang="ko-KR" altLang="ko-KR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output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68408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49214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DATA-Line Graph)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4ADC5-B5F8-455B-8C84-E37A29FAD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3369" r="1342" b="13369"/>
          <a:stretch/>
        </p:blipFill>
        <p:spPr>
          <a:xfrm>
            <a:off x="2088912" y="2188671"/>
            <a:ext cx="7993856" cy="4426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E75FE-03B5-447C-891E-2FAD45ED671B}"/>
              </a:ext>
            </a:extLst>
          </p:cNvPr>
          <p:cNvSpPr txBox="1"/>
          <p:nvPr/>
        </p:nvSpPr>
        <p:spPr>
          <a:xfrm>
            <a:off x="0" y="148057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동안 </a:t>
            </a:r>
            <a:endParaRPr lang="en-US" altLang="ko-KR" dirty="0"/>
          </a:p>
          <a:p>
            <a:pPr algn="ctr"/>
            <a:r>
              <a:rPr lang="ko-KR" altLang="en-US" dirty="0"/>
              <a:t>특정 키워드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가 언급된 일별 트윗의 수</a:t>
            </a:r>
          </a:p>
        </p:txBody>
      </p:sp>
    </p:spTree>
    <p:extLst>
      <p:ext uri="{BB962C8B-B14F-4D97-AF65-F5344CB8AC3E}">
        <p14:creationId xmlns:p14="http://schemas.microsoft.com/office/powerpoint/2010/main" val="4069827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AF05A9-6EE6-45A9-9F4A-5CA7219BFA38}"/>
              </a:ext>
            </a:extLst>
          </p:cNvPr>
          <p:cNvSpPr txBox="1"/>
          <p:nvPr/>
        </p:nvSpPr>
        <p:spPr>
          <a:xfrm>
            <a:off x="0" y="148057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  <a:r>
              <a:rPr lang="ko-KR" altLang="en-US" dirty="0"/>
              <a:t>동안 </a:t>
            </a:r>
            <a:endParaRPr lang="en-US" altLang="ko-KR" dirty="0"/>
          </a:p>
          <a:p>
            <a:pPr algn="ctr"/>
            <a:r>
              <a:rPr lang="ko-KR" altLang="en-US" dirty="0"/>
              <a:t>특정 키워드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가 언급된 트윗들의 단어 사용빈도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1368AB-EB62-4AE2-8374-B895A5FBD386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3CFA9-72E1-4CD5-85B7-5DAC892820A4}"/>
              </a:ext>
            </a:extLst>
          </p:cNvPr>
          <p:cNvSpPr/>
          <p:nvPr/>
        </p:nvSpPr>
        <p:spPr>
          <a:xfrm>
            <a:off x="475128" y="333862"/>
            <a:ext cx="868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DATA-Word Cloud)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CB547-CB5B-46B6-8933-3894A5AD3892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36" y="2644087"/>
            <a:ext cx="7749725" cy="4213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53A62-5BC6-4604-9C63-A4F4E8870CC5}"/>
              </a:ext>
            </a:extLst>
          </p:cNvPr>
          <p:cNvSpPr txBox="1"/>
          <p:nvPr/>
        </p:nvSpPr>
        <p:spPr>
          <a:xfrm>
            <a:off x="8097521" y="2126908"/>
            <a:ext cx="306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**</a:t>
            </a:r>
            <a:r>
              <a:rPr lang="ko-KR" altLang="en-US" sz="1000" dirty="0"/>
              <a:t>단어 사용빈도 수가 많을수록 글씨크기가 크다 </a:t>
            </a:r>
          </a:p>
        </p:txBody>
      </p:sp>
    </p:spTree>
    <p:extLst>
      <p:ext uri="{BB962C8B-B14F-4D97-AF65-F5344CB8AC3E}">
        <p14:creationId xmlns:p14="http://schemas.microsoft.com/office/powerpoint/2010/main" val="77117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8336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DATA-Stacked Bar Graph)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E75FE-03B5-447C-891E-2FAD45ED671B}"/>
              </a:ext>
            </a:extLst>
          </p:cNvPr>
          <p:cNvSpPr txBox="1"/>
          <p:nvPr/>
        </p:nvSpPr>
        <p:spPr>
          <a:xfrm>
            <a:off x="0" y="160243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  <a:r>
              <a:rPr lang="ko-KR" altLang="en-US" dirty="0"/>
              <a:t>동안 </a:t>
            </a:r>
            <a:endParaRPr lang="en-US" altLang="ko-KR" dirty="0"/>
          </a:p>
          <a:p>
            <a:pPr algn="ctr"/>
            <a:r>
              <a:rPr lang="ko-KR" altLang="en-US" dirty="0"/>
              <a:t>특정 키워드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가 언급된 트윗들의 단어 사용빈도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상위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나머지</a:t>
            </a:r>
            <a:r>
              <a:rPr lang="en-US" altLang="ko-KR" dirty="0"/>
              <a:t>(</a:t>
            </a:r>
            <a:r>
              <a:rPr lang="en-US" altLang="ko-KR" dirty="0" err="1"/>
              <a:t>etc</a:t>
            </a:r>
            <a:r>
              <a:rPr lang="en-US" altLang="ko-KR" dirty="0"/>
              <a:t>))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908388"/>
            <a:ext cx="5334408" cy="3615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77DE2-CD73-4EA1-995F-C3D690479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65" y="2908388"/>
            <a:ext cx="5416814" cy="36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DATA-Pie Graph)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E75FE-03B5-447C-891E-2FAD45ED671B}"/>
              </a:ext>
            </a:extLst>
          </p:cNvPr>
          <p:cNvSpPr txBox="1"/>
          <p:nvPr/>
        </p:nvSpPr>
        <p:spPr>
          <a:xfrm>
            <a:off x="1" y="16024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동안 </a:t>
            </a:r>
            <a:endParaRPr lang="en-US" altLang="ko-KR" dirty="0"/>
          </a:p>
          <a:p>
            <a:pPr algn="ctr"/>
            <a:r>
              <a:rPr lang="ko-KR" altLang="en-US" dirty="0"/>
              <a:t>특정 키워드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가 언급된 트윗들의 백분율과 득표율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988" y="2778676"/>
            <a:ext cx="5510045" cy="3785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69" y="2728892"/>
            <a:ext cx="5510045" cy="378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498DB-F44D-4A70-B94C-7869FB23F3D7}"/>
              </a:ext>
            </a:extLst>
          </p:cNvPr>
          <p:cNvSpPr txBox="1"/>
          <p:nvPr/>
        </p:nvSpPr>
        <p:spPr>
          <a:xfrm>
            <a:off x="6441441" y="6440898"/>
            <a:ext cx="399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실제득표율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C3E12-B5E1-46DB-9113-44D8CE21C03E}"/>
              </a:ext>
            </a:extLst>
          </p:cNvPr>
          <p:cNvSpPr txBox="1"/>
          <p:nvPr/>
        </p:nvSpPr>
        <p:spPr>
          <a:xfrm>
            <a:off x="577111" y="6440898"/>
            <a:ext cx="399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트윗들의 백분율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5715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1265858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0" y="1874688"/>
            <a:ext cx="12192000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8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</p:cNvCxnSpPr>
          <p:nvPr/>
        </p:nvCxnSpPr>
        <p:spPr>
          <a:xfrm>
            <a:off x="58072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04883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sz="1400" dirty="0"/>
              <a:t>      비로그인 </a:t>
            </a:r>
            <a:r>
              <a:rPr lang="en-US" altLang="ko-KR" sz="1400" dirty="0"/>
              <a:t>: </a:t>
            </a:r>
            <a:r>
              <a:rPr lang="ko-KR" altLang="en-US" sz="1400" dirty="0"/>
              <a:t>최대 </a:t>
            </a:r>
            <a:r>
              <a:rPr lang="en-US" altLang="ko-KR" sz="1400" dirty="0"/>
              <a:t>7</a:t>
            </a:r>
            <a:r>
              <a:rPr lang="ko-KR" altLang="en-US" sz="1400" dirty="0"/>
              <a:t>일 간의 검색 가능</a:t>
            </a:r>
            <a:endParaRPr lang="en-US" altLang="ko-KR" sz="1400" dirty="0"/>
          </a:p>
          <a:p>
            <a:r>
              <a:rPr lang="ko-KR" altLang="en-US" sz="1400" dirty="0"/>
              <a:t>      일반회원 </a:t>
            </a:r>
            <a:r>
              <a:rPr lang="en-US" altLang="ko-KR" sz="1400" dirty="0"/>
              <a:t>(</a:t>
            </a:r>
            <a:r>
              <a:rPr lang="ko-KR" altLang="en-US" sz="1400" dirty="0"/>
              <a:t>무료</a:t>
            </a:r>
            <a:r>
              <a:rPr lang="en-US" altLang="ko-KR" sz="1400" dirty="0"/>
              <a:t>) : </a:t>
            </a:r>
            <a:r>
              <a:rPr lang="ko-KR" altLang="en-US" sz="1400" dirty="0"/>
              <a:t>최대 </a:t>
            </a:r>
            <a:r>
              <a:rPr lang="en-US" altLang="ko-KR" sz="1400" dirty="0"/>
              <a:t>30</a:t>
            </a:r>
            <a:r>
              <a:rPr lang="ko-KR" altLang="en-US" sz="1400" dirty="0"/>
              <a:t>일 간의 검색 가능</a:t>
            </a:r>
            <a:endParaRPr lang="en-US" altLang="ko-KR" sz="1400" dirty="0"/>
          </a:p>
          <a:p>
            <a:r>
              <a:rPr lang="ko-KR" altLang="en-US" sz="1400" dirty="0"/>
              <a:t>      일반회원 </a:t>
            </a:r>
            <a:r>
              <a:rPr lang="en-US" altLang="ko-KR" sz="1400" dirty="0"/>
              <a:t>(</a:t>
            </a:r>
            <a:r>
              <a:rPr lang="ko-KR" altLang="en-US" sz="1400" dirty="0"/>
              <a:t>유료</a:t>
            </a:r>
            <a:r>
              <a:rPr lang="en-US" altLang="ko-KR" sz="1400" dirty="0"/>
              <a:t>) : </a:t>
            </a:r>
            <a:r>
              <a:rPr lang="ko-KR" altLang="en-US" sz="1400" dirty="0"/>
              <a:t>최대 </a:t>
            </a:r>
            <a:r>
              <a:rPr lang="en-US" altLang="ko-KR" sz="1400" dirty="0"/>
              <a:t>6</a:t>
            </a:r>
            <a:r>
              <a:rPr lang="ko-KR" altLang="en-US" sz="1400" dirty="0"/>
              <a:t>개월 간의 검색 가능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121907"/>
            <a:ext cx="36503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sz="1400" dirty="0"/>
              <a:t>     비로그인 </a:t>
            </a:r>
            <a:r>
              <a:rPr lang="en-US" altLang="ko-KR" sz="1400" dirty="0"/>
              <a:t>: 1</a:t>
            </a:r>
            <a:r>
              <a:rPr lang="ko-KR" altLang="en-US" sz="1400" dirty="0"/>
              <a:t>개의 키워드 입력 가능</a:t>
            </a:r>
            <a:endParaRPr lang="en-US" altLang="ko-KR" sz="1400" dirty="0"/>
          </a:p>
          <a:p>
            <a:r>
              <a:rPr lang="ko-KR" altLang="en-US" sz="1400" dirty="0"/>
              <a:t>     로그인 </a:t>
            </a:r>
            <a:r>
              <a:rPr lang="en-US" altLang="ko-KR" sz="1400" dirty="0"/>
              <a:t>: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키워드 입력 가능</a:t>
            </a:r>
            <a:r>
              <a:rPr lang="en-US" altLang="ko-KR" sz="1400" dirty="0"/>
              <a:t> </a:t>
            </a:r>
            <a:endParaRPr lang="ko-KR" altLang="en-US" sz="1400" dirty="0"/>
          </a:p>
          <a:p>
            <a:endParaRPr lang="en-US" altLang="ko-KR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017819" y="4093662"/>
            <a:ext cx="408718" cy="6557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26537" y="397457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070600" y="5009602"/>
            <a:ext cx="355937" cy="3893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482493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350579" y="5449880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Foller.me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090738" y="2260507"/>
            <a:ext cx="1335799" cy="8125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6815" y="3129387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14675" y="4725877"/>
            <a:ext cx="657575" cy="4816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110324"/>
            <a:ext cx="348685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sz="1400" dirty="0"/>
              <a:t>정보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/>
              <a:t>, </a:t>
            </a:r>
            <a:r>
              <a:rPr lang="ko-KR" altLang="en-US" sz="1400" dirty="0"/>
              <a:t>언어</a:t>
            </a:r>
            <a:r>
              <a:rPr lang="en-US" altLang="ko-KR" sz="1400" dirty="0"/>
              <a:t>, </a:t>
            </a:r>
            <a:r>
              <a:rPr lang="ko-KR" altLang="en-US" sz="1400" dirty="0"/>
              <a:t>가입날짜</a:t>
            </a:r>
            <a:endParaRPr lang="en-US" altLang="ko-KR" sz="1400" dirty="0"/>
          </a:p>
          <a:p>
            <a:r>
              <a:rPr lang="ko-KR" altLang="en-US" sz="1400" dirty="0"/>
              <a:t>상태 </a:t>
            </a:r>
            <a:r>
              <a:rPr lang="en-US" altLang="ko-KR" sz="1400" dirty="0"/>
              <a:t>: </a:t>
            </a:r>
            <a:r>
              <a:rPr lang="ko-KR" altLang="en-US" sz="1400" dirty="0"/>
              <a:t>트윗 개수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팔로잉</a:t>
            </a:r>
            <a:r>
              <a:rPr lang="ko-KR" altLang="en-US" sz="1400" dirty="0"/>
              <a:t> 수</a:t>
            </a:r>
            <a:endParaRPr lang="en-US" altLang="ko-KR" sz="1400" dirty="0"/>
          </a:p>
          <a:p>
            <a:r>
              <a:rPr lang="ko-KR" altLang="en-US" sz="1400" dirty="0"/>
              <a:t>시간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활동하는 시간대</a:t>
            </a:r>
            <a:endParaRPr lang="en-US" altLang="ko-KR" sz="1400" dirty="0"/>
          </a:p>
          <a:p>
            <a:r>
              <a:rPr lang="ko-KR" altLang="en-US" sz="1400" dirty="0"/>
              <a:t>해시태그를 포함한 언급한 사람들의 정보</a:t>
            </a:r>
            <a:endParaRPr lang="en-US" altLang="ko-KR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412908"/>
            <a:ext cx="5659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273929"/>
            <a:ext cx="6652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19</a:t>
            </a:r>
            <a:r>
              <a:rPr lang="ko-KR" altLang="en-US" sz="1600" b="1" dirty="0"/>
              <a:t>대 대통령 선거 후보자별 득표 현황 데이터 가져오기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194101" y="1338273"/>
            <a:ext cx="5247500" cy="1895819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31252" y="3045624"/>
              <a:ext cx="540547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A51D86-3EEC-42A3-99D2-16D51E4C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" y="1425388"/>
            <a:ext cx="7226989" cy="487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382233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1491" y="477209"/>
            <a:ext cx="4956007" cy="619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5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하고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비교할 데이터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선관위 데이터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(initialize_president.csv)) 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(http://info.nec.go.kr/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sz="12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15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[9]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 및 표현</a:t>
            </a:r>
            <a:r>
              <a:rPr lang="en-US" altLang="ko-KR" sz="15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선관위 데이터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(initialize_president.csv), </a:t>
            </a:r>
            <a:r>
              <a:rPr lang="ko-KR" altLang="en-US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정규화 데이터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시각화</a:t>
            </a:r>
            <a:endParaRPr lang="ko-KR" altLang="ko-KR" sz="15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669890" y="5685652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수집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3622499" y="366625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22499" y="2763129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1386852" y="475515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773149" y="2679360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분석 및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705750" y="303076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386852" y="394136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1BEC83F-21A8-4FCC-858A-0E712BE31B83}"/>
              </a:ext>
            </a:extLst>
          </p:cNvPr>
          <p:cNvSpPr txBox="1"/>
          <p:nvPr/>
        </p:nvSpPr>
        <p:spPr>
          <a:xfrm>
            <a:off x="80684" y="4657423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표현 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4762</Words>
  <Application>Microsoft Office PowerPoint</Application>
  <PresentationFormat>와이드스크린</PresentationFormat>
  <Paragraphs>788</Paragraphs>
  <Slides>44</Slides>
  <Notes>42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Noto Sans CJK JP Regular</vt:lpstr>
      <vt:lpstr>나눔바른고딕</vt:lpstr>
      <vt:lpstr>맑은 고딕</vt:lpstr>
      <vt:lpstr>조선일보명조</vt:lpstr>
      <vt:lpstr>휴먼명조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chosun</cp:lastModifiedBy>
  <cp:revision>364</cp:revision>
  <dcterms:created xsi:type="dcterms:W3CDTF">2019-05-01T02:18:31Z</dcterms:created>
  <dcterms:modified xsi:type="dcterms:W3CDTF">2019-05-29T10:16:16Z</dcterms:modified>
</cp:coreProperties>
</file>